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5" r:id="rId10"/>
    <p:sldId id="267" r:id="rId11"/>
    <p:sldId id="302" r:id="rId12"/>
    <p:sldId id="29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303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82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9A4BBA-D692-4588-9994-5A77B2675599}" type="doc">
      <dgm:prSet loTypeId="urn:microsoft.com/office/officeart/2005/8/layout/hProcess9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79547AD-0631-4DE4-A327-058BD3F5D868}">
      <dgm:prSet phldrT="[Text]" custT="1"/>
      <dgm:spPr/>
      <dgm:t>
        <a:bodyPr/>
        <a:lstStyle/>
        <a:p>
          <a:pPr algn="l"/>
          <a:r>
            <a:rPr 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Divide the input image into sub-images of size 8-by-8</a:t>
          </a:r>
          <a:endParaRPr lang="en-US" sz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27FE7AB-B904-459B-AE14-9D6A40A565D4}" type="parTrans" cxnId="{0105A80F-0764-4ED0-A0FB-309CC223783C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4093AA-7065-4AAB-AB18-E5ED4BCAAC20}" type="sibTrans" cxnId="{0105A80F-0764-4ED0-A0FB-309CC223783C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0A32CF-D322-450D-A448-316CE8898EAF}">
      <dgm:prSet phldrT="[Text]" custT="1"/>
      <dgm:spPr/>
      <dgm:t>
        <a:bodyPr/>
        <a:lstStyle/>
        <a:p>
          <a:pPr algn="l"/>
          <a:r>
            <a:rPr 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Calculate the histogram of each sub-image.</a:t>
          </a:r>
          <a:endParaRPr lang="en-US" sz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F0064AB-6491-4F39-BEC1-056EFAD97C60}" type="parTrans" cxnId="{A1BCA0EB-9800-4E44-AFE1-6C51CAA3D760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FD9229-88D0-43C4-8C0F-C819437BBFDB}" type="sibTrans" cxnId="{A1BCA0EB-9800-4E44-AFE1-6C51CAA3D760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EA64CC-94BB-495B-BCA8-BDE9CEDBA8BA}">
      <dgm:prSet phldrT="[Text]" custT="1"/>
      <dgm:spPr/>
      <dgm:t>
        <a:bodyPr/>
        <a:lstStyle/>
        <a:p>
          <a:pPr algn="l"/>
          <a:r>
            <a:rPr lang="en-US" sz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Find a PDF as described in previous section. </a:t>
          </a:r>
          <a:endParaRPr lang="en-US" sz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0665BB6-3B49-4B3F-B7FE-2145E8137595}" type="parTrans" cxnId="{03B4FCC2-B2A0-42E7-A6F3-41895876CAAE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FC66F29-A4CE-4353-85A4-457096C0167A}" type="sibTrans" cxnId="{03B4FCC2-B2A0-42E7-A6F3-41895876CAAE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4C0F32E-EC08-448C-8EA2-9DF228C6B2D2}">
      <dgm:prSet phldrT="[Text]" custT="1"/>
      <dgm:spPr/>
      <dgm:t>
        <a:bodyPr/>
        <a:lstStyle/>
        <a:p>
          <a:pPr algn="l"/>
          <a:r>
            <a: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Set a threshold to clip the histograms. If the histogram of any bin crosses the clip limit, then the pixels above the clip limit are uniformly distributed to other bins.</a:t>
          </a:r>
        </a:p>
      </dgm:t>
    </dgm:pt>
    <dgm:pt modelId="{495BA58C-46B1-4556-B282-F57257CFA66E}" type="parTrans" cxnId="{BEE55B62-5B8D-4800-AE9C-401FBA3DDC85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F69D1D1-D14B-4683-96DA-B7AE48ABD029}" type="sibTrans" cxnId="{BEE55B62-5B8D-4800-AE9C-401FBA3DDC85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72AB122-0FC9-41D0-9C76-6ADF76490647}">
      <dgm:prSet phldrT="[Text]" custT="1"/>
      <dgm:spPr/>
      <dgm:t>
        <a:bodyPr/>
        <a:lstStyle/>
        <a:p>
          <a:pPr algn="l"/>
          <a:r>
            <a:rPr lang="en-US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Apply histogram equalization to each sub-image.</a:t>
          </a:r>
        </a:p>
      </dgm:t>
    </dgm:pt>
    <dgm:pt modelId="{D15256BC-F94F-4EB8-9297-E3C586D3229A}" type="parTrans" cxnId="{C9574821-F349-4E78-9617-86A3506A2CA4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A56C3B57-9010-433F-9474-D663BBF55653}" type="sibTrans" cxnId="{C9574821-F349-4E78-9617-86A3506A2CA4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9072C66D-EBFB-4C7D-87EF-CE4E894262E9}">
      <dgm:prSet phldrT="[Text]" custT="1"/>
      <dgm:spPr/>
      <dgm:t>
        <a:bodyPr/>
        <a:lstStyle/>
        <a:p>
          <a:pPr algn="l"/>
          <a:r>
            <a:rPr lang="en-US" sz="1200" b="0" i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Bilinear interpolation is applied to remove artifacts at the boundary of sub-images. </a:t>
          </a:r>
          <a:endParaRPr lang="en-US" sz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BD79CC6-7110-4FE8-9902-D07017A7A883}" type="parTrans" cxnId="{12B18771-ACE8-4DFB-8AE6-89E619751A15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855233ED-0C06-485D-8614-570E148FC8AF}" type="sibTrans" cxnId="{12B18771-ACE8-4DFB-8AE6-89E619751A15}">
      <dgm:prSet/>
      <dgm:spPr/>
      <dgm:t>
        <a:bodyPr/>
        <a:lstStyle/>
        <a:p>
          <a:pPr algn="l"/>
          <a:endParaRPr lang="en-US" sz="20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F23A2837-BD4F-4FCE-A020-59A5B6FF2EAC}" type="pres">
      <dgm:prSet presAssocID="{A29A4BBA-D692-4588-9994-5A77B2675599}" presName="CompostProcess" presStyleCnt="0">
        <dgm:presLayoutVars>
          <dgm:dir/>
          <dgm:resizeHandles val="exact"/>
        </dgm:presLayoutVars>
      </dgm:prSet>
      <dgm:spPr/>
    </dgm:pt>
    <dgm:pt modelId="{AB790340-365D-432E-86E6-548E1E77F1A7}" type="pres">
      <dgm:prSet presAssocID="{A29A4BBA-D692-4588-9994-5A77B2675599}" presName="arrow" presStyleLbl="bgShp" presStyleIdx="0" presStyleCnt="1"/>
      <dgm:spPr/>
    </dgm:pt>
    <dgm:pt modelId="{79F04BC7-3F15-4C15-99C8-4155BAC01CCE}" type="pres">
      <dgm:prSet presAssocID="{A29A4BBA-D692-4588-9994-5A77B2675599}" presName="linearProcess" presStyleCnt="0"/>
      <dgm:spPr/>
    </dgm:pt>
    <dgm:pt modelId="{BABDAD3F-CF9C-4EDF-B5CE-B9F93522FF16}" type="pres">
      <dgm:prSet presAssocID="{C79547AD-0631-4DE4-A327-058BD3F5D868}" presName="textNode" presStyleLbl="node1" presStyleIdx="0" presStyleCnt="6">
        <dgm:presLayoutVars>
          <dgm:bulletEnabled val="1"/>
        </dgm:presLayoutVars>
      </dgm:prSet>
      <dgm:spPr/>
    </dgm:pt>
    <dgm:pt modelId="{E5FD3B4B-F2FD-4F59-B2ED-772F2B28FF4B}" type="pres">
      <dgm:prSet presAssocID="{BB4093AA-7065-4AAB-AB18-E5ED4BCAAC20}" presName="sibTrans" presStyleCnt="0"/>
      <dgm:spPr/>
    </dgm:pt>
    <dgm:pt modelId="{44E59161-8C50-4C25-AB70-93B8D7F32A13}" type="pres">
      <dgm:prSet presAssocID="{020A32CF-D322-450D-A448-316CE8898EAF}" presName="textNode" presStyleLbl="node1" presStyleIdx="1" presStyleCnt="6">
        <dgm:presLayoutVars>
          <dgm:bulletEnabled val="1"/>
        </dgm:presLayoutVars>
      </dgm:prSet>
      <dgm:spPr/>
    </dgm:pt>
    <dgm:pt modelId="{33B35475-D7EC-467F-A64F-4FAE81F6C0EA}" type="pres">
      <dgm:prSet presAssocID="{0EFD9229-88D0-43C4-8C0F-C819437BBFDB}" presName="sibTrans" presStyleCnt="0"/>
      <dgm:spPr/>
    </dgm:pt>
    <dgm:pt modelId="{B92081EA-107B-42BD-B422-34777BEC70A0}" type="pres">
      <dgm:prSet presAssocID="{EAEA64CC-94BB-495B-BCA8-BDE9CEDBA8BA}" presName="textNode" presStyleLbl="node1" presStyleIdx="2" presStyleCnt="6">
        <dgm:presLayoutVars>
          <dgm:bulletEnabled val="1"/>
        </dgm:presLayoutVars>
      </dgm:prSet>
      <dgm:spPr/>
    </dgm:pt>
    <dgm:pt modelId="{E804019D-B770-4462-A341-234E4FEBF178}" type="pres">
      <dgm:prSet presAssocID="{4FC66F29-A4CE-4353-85A4-457096C0167A}" presName="sibTrans" presStyleCnt="0"/>
      <dgm:spPr/>
    </dgm:pt>
    <dgm:pt modelId="{7E2DD199-7A85-48C2-9F67-BF748FE301EC}" type="pres">
      <dgm:prSet presAssocID="{14C0F32E-EC08-448C-8EA2-9DF228C6B2D2}" presName="textNode" presStyleLbl="node1" presStyleIdx="3" presStyleCnt="6">
        <dgm:presLayoutVars>
          <dgm:bulletEnabled val="1"/>
        </dgm:presLayoutVars>
      </dgm:prSet>
      <dgm:spPr/>
    </dgm:pt>
    <dgm:pt modelId="{8FF7CEAB-F9CA-4783-AF47-8E14ACA661C2}" type="pres">
      <dgm:prSet presAssocID="{3F69D1D1-D14B-4683-96DA-B7AE48ABD029}" presName="sibTrans" presStyleCnt="0"/>
      <dgm:spPr/>
    </dgm:pt>
    <dgm:pt modelId="{44CFCB00-1B8F-4F68-8D54-534899B3F950}" type="pres">
      <dgm:prSet presAssocID="{672AB122-0FC9-41D0-9C76-6ADF76490647}" presName="textNode" presStyleLbl="node1" presStyleIdx="4" presStyleCnt="6">
        <dgm:presLayoutVars>
          <dgm:bulletEnabled val="1"/>
        </dgm:presLayoutVars>
      </dgm:prSet>
      <dgm:spPr/>
    </dgm:pt>
    <dgm:pt modelId="{AC65677B-AFE3-4835-8C81-415906B23594}" type="pres">
      <dgm:prSet presAssocID="{A56C3B57-9010-433F-9474-D663BBF55653}" presName="sibTrans" presStyleCnt="0"/>
      <dgm:spPr/>
    </dgm:pt>
    <dgm:pt modelId="{E37F1A8F-8A6A-4D57-A9B4-A680C5D3DBE8}" type="pres">
      <dgm:prSet presAssocID="{9072C66D-EBFB-4C7D-87EF-CE4E894262E9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0105A80F-0764-4ED0-A0FB-309CC223783C}" srcId="{A29A4BBA-D692-4588-9994-5A77B2675599}" destId="{C79547AD-0631-4DE4-A327-058BD3F5D868}" srcOrd="0" destOrd="0" parTransId="{C27FE7AB-B904-459B-AE14-9D6A40A565D4}" sibTransId="{BB4093AA-7065-4AAB-AB18-E5ED4BCAAC20}"/>
    <dgm:cxn modelId="{E70CDE1E-A2AD-42B7-9149-60B547B5DF23}" type="presOf" srcId="{EAEA64CC-94BB-495B-BCA8-BDE9CEDBA8BA}" destId="{B92081EA-107B-42BD-B422-34777BEC70A0}" srcOrd="0" destOrd="0" presId="urn:microsoft.com/office/officeart/2005/8/layout/hProcess9"/>
    <dgm:cxn modelId="{C9574821-F349-4E78-9617-86A3506A2CA4}" srcId="{A29A4BBA-D692-4588-9994-5A77B2675599}" destId="{672AB122-0FC9-41D0-9C76-6ADF76490647}" srcOrd="4" destOrd="0" parTransId="{D15256BC-F94F-4EB8-9297-E3C586D3229A}" sibTransId="{A56C3B57-9010-433F-9474-D663BBF55653}"/>
    <dgm:cxn modelId="{3B21D224-468D-4906-968B-15BFC42E2619}" type="presOf" srcId="{A29A4BBA-D692-4588-9994-5A77B2675599}" destId="{F23A2837-BD4F-4FCE-A020-59A5B6FF2EAC}" srcOrd="0" destOrd="0" presId="urn:microsoft.com/office/officeart/2005/8/layout/hProcess9"/>
    <dgm:cxn modelId="{BEE55B62-5B8D-4800-AE9C-401FBA3DDC85}" srcId="{A29A4BBA-D692-4588-9994-5A77B2675599}" destId="{14C0F32E-EC08-448C-8EA2-9DF228C6B2D2}" srcOrd="3" destOrd="0" parTransId="{495BA58C-46B1-4556-B282-F57257CFA66E}" sibTransId="{3F69D1D1-D14B-4683-96DA-B7AE48ABD029}"/>
    <dgm:cxn modelId="{12B18771-ACE8-4DFB-8AE6-89E619751A15}" srcId="{A29A4BBA-D692-4588-9994-5A77B2675599}" destId="{9072C66D-EBFB-4C7D-87EF-CE4E894262E9}" srcOrd="5" destOrd="0" parTransId="{1BD79CC6-7110-4FE8-9902-D07017A7A883}" sibTransId="{855233ED-0C06-485D-8614-570E148FC8AF}"/>
    <dgm:cxn modelId="{267C2777-F9DC-4A07-9372-CDAE0F1C738C}" type="presOf" srcId="{14C0F32E-EC08-448C-8EA2-9DF228C6B2D2}" destId="{7E2DD199-7A85-48C2-9F67-BF748FE301EC}" srcOrd="0" destOrd="0" presId="urn:microsoft.com/office/officeart/2005/8/layout/hProcess9"/>
    <dgm:cxn modelId="{A4B68C94-3750-4F98-8855-7EE44C48F6F4}" type="presOf" srcId="{020A32CF-D322-450D-A448-316CE8898EAF}" destId="{44E59161-8C50-4C25-AB70-93B8D7F32A13}" srcOrd="0" destOrd="0" presId="urn:microsoft.com/office/officeart/2005/8/layout/hProcess9"/>
    <dgm:cxn modelId="{DB54B1C2-E510-4657-A322-4ECD9A52B457}" type="presOf" srcId="{C79547AD-0631-4DE4-A327-058BD3F5D868}" destId="{BABDAD3F-CF9C-4EDF-B5CE-B9F93522FF16}" srcOrd="0" destOrd="0" presId="urn:microsoft.com/office/officeart/2005/8/layout/hProcess9"/>
    <dgm:cxn modelId="{03B4FCC2-B2A0-42E7-A6F3-41895876CAAE}" srcId="{A29A4BBA-D692-4588-9994-5A77B2675599}" destId="{EAEA64CC-94BB-495B-BCA8-BDE9CEDBA8BA}" srcOrd="2" destOrd="0" parTransId="{C0665BB6-3B49-4B3F-B7FE-2145E8137595}" sibTransId="{4FC66F29-A4CE-4353-85A4-457096C0167A}"/>
    <dgm:cxn modelId="{96BA8BE5-E0F8-4755-B0BE-ACF419562382}" type="presOf" srcId="{9072C66D-EBFB-4C7D-87EF-CE4E894262E9}" destId="{E37F1A8F-8A6A-4D57-A9B4-A680C5D3DBE8}" srcOrd="0" destOrd="0" presId="urn:microsoft.com/office/officeart/2005/8/layout/hProcess9"/>
    <dgm:cxn modelId="{A1BCA0EB-9800-4E44-AFE1-6C51CAA3D760}" srcId="{A29A4BBA-D692-4588-9994-5A77B2675599}" destId="{020A32CF-D322-450D-A448-316CE8898EAF}" srcOrd="1" destOrd="0" parTransId="{FF0064AB-6491-4F39-BEC1-056EFAD97C60}" sibTransId="{0EFD9229-88D0-43C4-8C0F-C819437BBFDB}"/>
    <dgm:cxn modelId="{D93B88FA-BDF1-450C-B6B4-807D402E12E9}" type="presOf" srcId="{672AB122-0FC9-41D0-9C76-6ADF76490647}" destId="{44CFCB00-1B8F-4F68-8D54-534899B3F950}" srcOrd="0" destOrd="0" presId="urn:microsoft.com/office/officeart/2005/8/layout/hProcess9"/>
    <dgm:cxn modelId="{3AD48E06-7044-4C1B-BB5F-779E49409BB0}" type="presParOf" srcId="{F23A2837-BD4F-4FCE-A020-59A5B6FF2EAC}" destId="{AB790340-365D-432E-86E6-548E1E77F1A7}" srcOrd="0" destOrd="0" presId="urn:microsoft.com/office/officeart/2005/8/layout/hProcess9"/>
    <dgm:cxn modelId="{08BB47B4-6F3C-4ED0-9F0D-1DE5EB8217E1}" type="presParOf" srcId="{F23A2837-BD4F-4FCE-A020-59A5B6FF2EAC}" destId="{79F04BC7-3F15-4C15-99C8-4155BAC01CCE}" srcOrd="1" destOrd="0" presId="urn:microsoft.com/office/officeart/2005/8/layout/hProcess9"/>
    <dgm:cxn modelId="{181F85B0-F38F-4D0A-98D0-FD741D7747FF}" type="presParOf" srcId="{79F04BC7-3F15-4C15-99C8-4155BAC01CCE}" destId="{BABDAD3F-CF9C-4EDF-B5CE-B9F93522FF16}" srcOrd="0" destOrd="0" presId="urn:microsoft.com/office/officeart/2005/8/layout/hProcess9"/>
    <dgm:cxn modelId="{712AAA7F-656C-43C8-AFC5-1420CE97BCB8}" type="presParOf" srcId="{79F04BC7-3F15-4C15-99C8-4155BAC01CCE}" destId="{E5FD3B4B-F2FD-4F59-B2ED-772F2B28FF4B}" srcOrd="1" destOrd="0" presId="urn:microsoft.com/office/officeart/2005/8/layout/hProcess9"/>
    <dgm:cxn modelId="{F2281A7F-5D00-4EAD-A7F8-1FCA24DD10E9}" type="presParOf" srcId="{79F04BC7-3F15-4C15-99C8-4155BAC01CCE}" destId="{44E59161-8C50-4C25-AB70-93B8D7F32A13}" srcOrd="2" destOrd="0" presId="urn:microsoft.com/office/officeart/2005/8/layout/hProcess9"/>
    <dgm:cxn modelId="{F3A343E5-48A4-45E9-9774-4A840B055956}" type="presParOf" srcId="{79F04BC7-3F15-4C15-99C8-4155BAC01CCE}" destId="{33B35475-D7EC-467F-A64F-4FAE81F6C0EA}" srcOrd="3" destOrd="0" presId="urn:microsoft.com/office/officeart/2005/8/layout/hProcess9"/>
    <dgm:cxn modelId="{F711179F-C2F5-45D0-81E5-9F493AC78DA5}" type="presParOf" srcId="{79F04BC7-3F15-4C15-99C8-4155BAC01CCE}" destId="{B92081EA-107B-42BD-B422-34777BEC70A0}" srcOrd="4" destOrd="0" presId="urn:microsoft.com/office/officeart/2005/8/layout/hProcess9"/>
    <dgm:cxn modelId="{70988C4E-74AB-4EDB-B448-D07BE833C6EA}" type="presParOf" srcId="{79F04BC7-3F15-4C15-99C8-4155BAC01CCE}" destId="{E804019D-B770-4462-A341-234E4FEBF178}" srcOrd="5" destOrd="0" presId="urn:microsoft.com/office/officeart/2005/8/layout/hProcess9"/>
    <dgm:cxn modelId="{2B3DC093-3301-447E-A5A6-37838A7B1B0E}" type="presParOf" srcId="{79F04BC7-3F15-4C15-99C8-4155BAC01CCE}" destId="{7E2DD199-7A85-48C2-9F67-BF748FE301EC}" srcOrd="6" destOrd="0" presId="urn:microsoft.com/office/officeart/2005/8/layout/hProcess9"/>
    <dgm:cxn modelId="{0446F2A7-F44B-4FDA-92A1-42B7DF307DD2}" type="presParOf" srcId="{79F04BC7-3F15-4C15-99C8-4155BAC01CCE}" destId="{8FF7CEAB-F9CA-4783-AF47-8E14ACA661C2}" srcOrd="7" destOrd="0" presId="urn:microsoft.com/office/officeart/2005/8/layout/hProcess9"/>
    <dgm:cxn modelId="{2A2E9331-4D48-4784-AB14-AB27D85BB090}" type="presParOf" srcId="{79F04BC7-3F15-4C15-99C8-4155BAC01CCE}" destId="{44CFCB00-1B8F-4F68-8D54-534899B3F950}" srcOrd="8" destOrd="0" presId="urn:microsoft.com/office/officeart/2005/8/layout/hProcess9"/>
    <dgm:cxn modelId="{8180E268-C2F8-40A3-8097-280B4C6DDFD6}" type="presParOf" srcId="{79F04BC7-3F15-4C15-99C8-4155BAC01CCE}" destId="{AC65677B-AFE3-4835-8C81-415906B23594}" srcOrd="9" destOrd="0" presId="urn:microsoft.com/office/officeart/2005/8/layout/hProcess9"/>
    <dgm:cxn modelId="{75EEC705-A076-4D9C-85E2-5030D6B4FDE8}" type="presParOf" srcId="{79F04BC7-3F15-4C15-99C8-4155BAC01CCE}" destId="{E37F1A8F-8A6A-4D57-A9B4-A680C5D3DBE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9A4BBA-D692-4588-9994-5A77B2675599}" type="doc">
      <dgm:prSet loTypeId="urn:microsoft.com/office/officeart/2005/8/layout/process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C79547AD-0631-4DE4-A327-058BD3F5D868}">
      <dgm:prSet phldrT="[Text]" custT="1"/>
      <dgm:spPr/>
      <dgm:t>
        <a:bodyPr/>
        <a:lstStyle/>
        <a:p>
          <a:pPr algn="l"/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Creating a </a:t>
          </a:r>
          <a:r>
            <a:rPr lang="en-US" sz="1600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difference image 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(d), computed by finding the difference between the smoothed version of the image and itself.</a:t>
          </a:r>
        </a:p>
      </dgm:t>
    </dgm:pt>
    <dgm:pt modelId="{C27FE7AB-B904-459B-AE14-9D6A40A565D4}" type="parTrans" cxnId="{0105A80F-0764-4ED0-A0FB-309CC223783C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BB4093AA-7065-4AAB-AB18-E5ED4BCAAC20}" type="sibTrans" cxnId="{0105A80F-0764-4ED0-A0FB-309CC223783C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20A32CF-D322-450D-A448-316CE8898EAF}">
      <dgm:prSet phldrT="[Text]" custT="1"/>
      <dgm:spPr/>
      <dgm:t>
        <a:bodyPr/>
        <a:lstStyle/>
        <a:p>
          <a:pPr algn="l"/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The difference image is then used to compute the </a:t>
          </a:r>
          <a:r>
            <a:rPr lang="en-US" sz="1600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standard deviation 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image after applying a Gaussian smoothing.</a:t>
          </a:r>
        </a:p>
      </dgm:t>
    </dgm:pt>
    <dgm:pt modelId="{FF0064AB-6491-4F39-BEC1-056EFAD97C60}" type="parTrans" cxnId="{A1BCA0EB-9800-4E44-AFE1-6C51CAA3D760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EFD9229-88D0-43C4-8C0F-C819437BBFDB}" type="sibTrans" cxnId="{A1BCA0EB-9800-4E44-AFE1-6C51CAA3D760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EAEA64CC-94BB-495B-BCA8-BDE9CEDBA8BA}">
      <dgm:prSet phldrT="[Text]" custT="1"/>
      <dgm:spPr/>
      <dgm:t>
        <a:bodyPr/>
        <a:lstStyle/>
        <a:p>
          <a:pPr algn="l"/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The final image </a:t>
          </a:r>
          <a:r>
            <a:rPr lang="en-US" sz="1600" b="1" i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600" b="1" i="1" kern="1200" baseline="-250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out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 is created by dividing the difference image by the maximum between the local mean of the standard deviation image and the standard deviation image.</a:t>
          </a:r>
        </a:p>
      </dgm:t>
    </dgm:pt>
    <dgm:pt modelId="{C0665BB6-3B49-4B3F-B7FE-2145E8137595}" type="parTrans" cxnId="{03B4FCC2-B2A0-42E7-A6F3-41895876CAAE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4FC66F29-A4CE-4353-85A4-457096C0167A}" type="sibTrans" cxnId="{03B4FCC2-B2A0-42E7-A6F3-41895876CAAE}">
      <dgm:prSet/>
      <dgm:spPr/>
      <dgm:t>
        <a:bodyPr/>
        <a:lstStyle/>
        <a:p>
          <a:pPr algn="l"/>
          <a:endParaRPr lang="en-US" sz="28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9C36E88-50B7-4892-AA55-68E7247E31C4}" type="pres">
      <dgm:prSet presAssocID="{A29A4BBA-D692-4588-9994-5A77B2675599}" presName="Name0" presStyleCnt="0">
        <dgm:presLayoutVars>
          <dgm:dir/>
          <dgm:resizeHandles val="exact"/>
        </dgm:presLayoutVars>
      </dgm:prSet>
      <dgm:spPr/>
    </dgm:pt>
    <dgm:pt modelId="{E39611CB-61E6-4514-B46F-E71EB4DA36A3}" type="pres">
      <dgm:prSet presAssocID="{C79547AD-0631-4DE4-A327-058BD3F5D868}" presName="node" presStyleLbl="node1" presStyleIdx="0" presStyleCnt="3">
        <dgm:presLayoutVars>
          <dgm:bulletEnabled val="1"/>
        </dgm:presLayoutVars>
      </dgm:prSet>
      <dgm:spPr/>
    </dgm:pt>
    <dgm:pt modelId="{08C6D378-2700-4B79-A2F4-70ECBB7C7495}" type="pres">
      <dgm:prSet presAssocID="{BB4093AA-7065-4AAB-AB18-E5ED4BCAAC20}" presName="sibTrans" presStyleLbl="sibTrans2D1" presStyleIdx="0" presStyleCnt="2"/>
      <dgm:spPr/>
    </dgm:pt>
    <dgm:pt modelId="{BA4557D2-A2EE-4470-8E52-7990E042B9DF}" type="pres">
      <dgm:prSet presAssocID="{BB4093AA-7065-4AAB-AB18-E5ED4BCAAC20}" presName="connectorText" presStyleLbl="sibTrans2D1" presStyleIdx="0" presStyleCnt="2"/>
      <dgm:spPr/>
    </dgm:pt>
    <dgm:pt modelId="{A6E228D1-6048-4AAF-98DE-F8D3D70FF496}" type="pres">
      <dgm:prSet presAssocID="{020A32CF-D322-450D-A448-316CE8898EAF}" presName="node" presStyleLbl="node1" presStyleIdx="1" presStyleCnt="3">
        <dgm:presLayoutVars>
          <dgm:bulletEnabled val="1"/>
        </dgm:presLayoutVars>
      </dgm:prSet>
      <dgm:spPr/>
    </dgm:pt>
    <dgm:pt modelId="{184C1D9F-7D79-4269-8741-D5A935FBCBA8}" type="pres">
      <dgm:prSet presAssocID="{0EFD9229-88D0-43C4-8C0F-C819437BBFDB}" presName="sibTrans" presStyleLbl="sibTrans2D1" presStyleIdx="1" presStyleCnt="2"/>
      <dgm:spPr/>
    </dgm:pt>
    <dgm:pt modelId="{F16E0EF6-2E71-4E58-8C1E-EB450D5C55DF}" type="pres">
      <dgm:prSet presAssocID="{0EFD9229-88D0-43C4-8C0F-C819437BBFDB}" presName="connectorText" presStyleLbl="sibTrans2D1" presStyleIdx="1" presStyleCnt="2"/>
      <dgm:spPr/>
    </dgm:pt>
    <dgm:pt modelId="{0F8BF910-8E3A-41EF-8EB0-6F4F85B8F01B}" type="pres">
      <dgm:prSet presAssocID="{EAEA64CC-94BB-495B-BCA8-BDE9CEDBA8BA}" presName="node" presStyleLbl="node1" presStyleIdx="2" presStyleCnt="3">
        <dgm:presLayoutVars>
          <dgm:bulletEnabled val="1"/>
        </dgm:presLayoutVars>
      </dgm:prSet>
      <dgm:spPr/>
    </dgm:pt>
  </dgm:ptLst>
  <dgm:cxnLst>
    <dgm:cxn modelId="{EA8F5A03-ADC8-477A-9F94-0E29995DF1A8}" type="presOf" srcId="{C79547AD-0631-4DE4-A327-058BD3F5D868}" destId="{E39611CB-61E6-4514-B46F-E71EB4DA36A3}" srcOrd="0" destOrd="0" presId="urn:microsoft.com/office/officeart/2005/8/layout/process1"/>
    <dgm:cxn modelId="{0105A80F-0764-4ED0-A0FB-309CC223783C}" srcId="{A29A4BBA-D692-4588-9994-5A77B2675599}" destId="{C79547AD-0631-4DE4-A327-058BD3F5D868}" srcOrd="0" destOrd="0" parTransId="{C27FE7AB-B904-459B-AE14-9D6A40A565D4}" sibTransId="{BB4093AA-7065-4AAB-AB18-E5ED4BCAAC20}"/>
    <dgm:cxn modelId="{362A804C-1173-43FC-AF51-2E61E9EA1127}" type="presOf" srcId="{BB4093AA-7065-4AAB-AB18-E5ED4BCAAC20}" destId="{08C6D378-2700-4B79-A2F4-70ECBB7C7495}" srcOrd="0" destOrd="0" presId="urn:microsoft.com/office/officeart/2005/8/layout/process1"/>
    <dgm:cxn modelId="{330A454E-1D52-4135-9F8E-3C558D18C31F}" type="presOf" srcId="{BB4093AA-7065-4AAB-AB18-E5ED4BCAAC20}" destId="{BA4557D2-A2EE-4470-8E52-7990E042B9DF}" srcOrd="1" destOrd="0" presId="urn:microsoft.com/office/officeart/2005/8/layout/process1"/>
    <dgm:cxn modelId="{71A1674F-B685-4482-85FC-32BFD92E7332}" type="presOf" srcId="{0EFD9229-88D0-43C4-8C0F-C819437BBFDB}" destId="{184C1D9F-7D79-4269-8741-D5A935FBCBA8}" srcOrd="0" destOrd="0" presId="urn:microsoft.com/office/officeart/2005/8/layout/process1"/>
    <dgm:cxn modelId="{25691851-175F-4AD9-B292-5961078BCDD0}" type="presOf" srcId="{A29A4BBA-D692-4588-9994-5A77B2675599}" destId="{39C36E88-50B7-4892-AA55-68E7247E31C4}" srcOrd="0" destOrd="0" presId="urn:microsoft.com/office/officeart/2005/8/layout/process1"/>
    <dgm:cxn modelId="{9A608A57-89B6-42FB-A64D-EE69A353232B}" type="presOf" srcId="{EAEA64CC-94BB-495B-BCA8-BDE9CEDBA8BA}" destId="{0F8BF910-8E3A-41EF-8EB0-6F4F85B8F01B}" srcOrd="0" destOrd="0" presId="urn:microsoft.com/office/officeart/2005/8/layout/process1"/>
    <dgm:cxn modelId="{03B4FCC2-B2A0-42E7-A6F3-41895876CAAE}" srcId="{A29A4BBA-D692-4588-9994-5A77B2675599}" destId="{EAEA64CC-94BB-495B-BCA8-BDE9CEDBA8BA}" srcOrd="2" destOrd="0" parTransId="{C0665BB6-3B49-4B3F-B7FE-2145E8137595}" sibTransId="{4FC66F29-A4CE-4353-85A4-457096C0167A}"/>
    <dgm:cxn modelId="{1352B3DA-BAC7-45C0-AA9D-D3A3DD2A0625}" type="presOf" srcId="{0EFD9229-88D0-43C4-8C0F-C819437BBFDB}" destId="{F16E0EF6-2E71-4E58-8C1E-EB450D5C55DF}" srcOrd="1" destOrd="0" presId="urn:microsoft.com/office/officeart/2005/8/layout/process1"/>
    <dgm:cxn modelId="{A1BCA0EB-9800-4E44-AFE1-6C51CAA3D760}" srcId="{A29A4BBA-D692-4588-9994-5A77B2675599}" destId="{020A32CF-D322-450D-A448-316CE8898EAF}" srcOrd="1" destOrd="0" parTransId="{FF0064AB-6491-4F39-BEC1-056EFAD97C60}" sibTransId="{0EFD9229-88D0-43C4-8C0F-C819437BBFDB}"/>
    <dgm:cxn modelId="{E522C3EF-4DC0-438A-8025-00B993634C03}" type="presOf" srcId="{020A32CF-D322-450D-A448-316CE8898EAF}" destId="{A6E228D1-6048-4AAF-98DE-F8D3D70FF496}" srcOrd="0" destOrd="0" presId="urn:microsoft.com/office/officeart/2005/8/layout/process1"/>
    <dgm:cxn modelId="{40E2F695-D1B3-4810-8C82-D4A11DB65964}" type="presParOf" srcId="{39C36E88-50B7-4892-AA55-68E7247E31C4}" destId="{E39611CB-61E6-4514-B46F-E71EB4DA36A3}" srcOrd="0" destOrd="0" presId="urn:microsoft.com/office/officeart/2005/8/layout/process1"/>
    <dgm:cxn modelId="{66121655-2548-41ED-BB7D-B95CFDAE2010}" type="presParOf" srcId="{39C36E88-50B7-4892-AA55-68E7247E31C4}" destId="{08C6D378-2700-4B79-A2F4-70ECBB7C7495}" srcOrd="1" destOrd="0" presId="urn:microsoft.com/office/officeart/2005/8/layout/process1"/>
    <dgm:cxn modelId="{EAE260F2-96DB-4846-9CA0-E3F60AC00C52}" type="presParOf" srcId="{08C6D378-2700-4B79-A2F4-70ECBB7C7495}" destId="{BA4557D2-A2EE-4470-8E52-7990E042B9DF}" srcOrd="0" destOrd="0" presId="urn:microsoft.com/office/officeart/2005/8/layout/process1"/>
    <dgm:cxn modelId="{2E5BD101-0264-4204-91A3-99E8948A8A7F}" type="presParOf" srcId="{39C36E88-50B7-4892-AA55-68E7247E31C4}" destId="{A6E228D1-6048-4AAF-98DE-F8D3D70FF496}" srcOrd="2" destOrd="0" presId="urn:microsoft.com/office/officeart/2005/8/layout/process1"/>
    <dgm:cxn modelId="{3CECC32F-23A5-4DF7-BC15-DFDAA5D9F16E}" type="presParOf" srcId="{39C36E88-50B7-4892-AA55-68E7247E31C4}" destId="{184C1D9F-7D79-4269-8741-D5A935FBCBA8}" srcOrd="3" destOrd="0" presId="urn:microsoft.com/office/officeart/2005/8/layout/process1"/>
    <dgm:cxn modelId="{090EFBD0-330D-4BFA-93BE-F8E2AB40AADF}" type="presParOf" srcId="{184C1D9F-7D79-4269-8741-D5A935FBCBA8}" destId="{F16E0EF6-2E71-4E58-8C1E-EB450D5C55DF}" srcOrd="0" destOrd="0" presId="urn:microsoft.com/office/officeart/2005/8/layout/process1"/>
    <dgm:cxn modelId="{3C510818-8D63-4B2C-B46A-128A145486B6}" type="presParOf" srcId="{39C36E88-50B7-4892-AA55-68E7247E31C4}" destId="{0F8BF910-8E3A-41EF-8EB0-6F4F85B8F01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90340-365D-432E-86E6-548E1E77F1A7}">
      <dsp:nvSpPr>
        <dsp:cNvPr id="0" name=""/>
        <dsp:cNvSpPr/>
      </dsp:nvSpPr>
      <dsp:spPr>
        <a:xfrm>
          <a:off x="832486" y="0"/>
          <a:ext cx="9434847" cy="342317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DAD3F-CF9C-4EDF-B5CE-B9F93522FF16}">
      <dsp:nvSpPr>
        <dsp:cNvPr id="0" name=""/>
        <dsp:cNvSpPr/>
      </dsp:nvSpPr>
      <dsp:spPr>
        <a:xfrm>
          <a:off x="135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Divide the input image into sub-images of size 8-by-8</a:t>
          </a:r>
          <a:endParaRPr lang="en-US" sz="12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66977" y="1093794"/>
        <a:ext cx="1490640" cy="1235586"/>
      </dsp:txXfrm>
    </dsp:sp>
    <dsp:sp modelId="{44E59161-8C50-4C25-AB70-93B8D7F32A13}">
      <dsp:nvSpPr>
        <dsp:cNvPr id="0" name=""/>
        <dsp:cNvSpPr/>
      </dsp:nvSpPr>
      <dsp:spPr>
        <a:xfrm>
          <a:off x="1895180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19536"/>
            <a:satOff val="1400"/>
            <a:lumOff val="352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Calculate the histogram of each sub-image.</a:t>
          </a:r>
          <a:endParaRPr lang="en-US" sz="12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62022" y="1093794"/>
        <a:ext cx="1490640" cy="1235586"/>
      </dsp:txXfrm>
    </dsp:sp>
    <dsp:sp modelId="{B92081EA-107B-42BD-B422-34777BEC70A0}">
      <dsp:nvSpPr>
        <dsp:cNvPr id="0" name=""/>
        <dsp:cNvSpPr/>
      </dsp:nvSpPr>
      <dsp:spPr>
        <a:xfrm>
          <a:off x="3790225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39072"/>
            <a:satOff val="2800"/>
            <a:lumOff val="704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Find a PDF as described in previous section. </a:t>
          </a:r>
          <a:endParaRPr lang="en-US" sz="12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857067" y="1093794"/>
        <a:ext cx="1490640" cy="1235586"/>
      </dsp:txXfrm>
    </dsp:sp>
    <dsp:sp modelId="{7E2DD199-7A85-48C2-9F67-BF748FE301EC}">
      <dsp:nvSpPr>
        <dsp:cNvPr id="0" name=""/>
        <dsp:cNvSpPr/>
      </dsp:nvSpPr>
      <dsp:spPr>
        <a:xfrm>
          <a:off x="5685270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58608"/>
            <a:satOff val="4201"/>
            <a:lumOff val="1056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Set a threshold to clip the histograms. If the histogram of any bin crosses the clip limit, then the pixels above the clip limit are uniformly distributed to other bins.</a:t>
          </a:r>
        </a:p>
      </dsp:txBody>
      <dsp:txXfrm>
        <a:off x="5752112" y="1093794"/>
        <a:ext cx="1490640" cy="1235586"/>
      </dsp:txXfrm>
    </dsp:sp>
    <dsp:sp modelId="{44CFCB00-1B8F-4F68-8D54-534899B3F950}">
      <dsp:nvSpPr>
        <dsp:cNvPr id="0" name=""/>
        <dsp:cNvSpPr/>
      </dsp:nvSpPr>
      <dsp:spPr>
        <a:xfrm>
          <a:off x="7580315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78144"/>
            <a:satOff val="5601"/>
            <a:lumOff val="14082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Apply histogram equalization to each sub-image.</a:t>
          </a:r>
        </a:p>
      </dsp:txBody>
      <dsp:txXfrm>
        <a:off x="7647157" y="1093794"/>
        <a:ext cx="1490640" cy="1235586"/>
      </dsp:txXfrm>
    </dsp:sp>
    <dsp:sp modelId="{E37F1A8F-8A6A-4D57-A9B4-A680C5D3DBE8}">
      <dsp:nvSpPr>
        <dsp:cNvPr id="0" name=""/>
        <dsp:cNvSpPr/>
      </dsp:nvSpPr>
      <dsp:spPr>
        <a:xfrm>
          <a:off x="9475360" y="1026952"/>
          <a:ext cx="1624324" cy="1369270"/>
        </a:xfrm>
        <a:prstGeom prst="roundRect">
          <a:avLst/>
        </a:prstGeom>
        <a:solidFill>
          <a:schemeClr val="accent1">
            <a:shade val="80000"/>
            <a:hueOff val="97679"/>
            <a:satOff val="7001"/>
            <a:lumOff val="1760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Bilinear interpolation is applied to remove artifacts at the boundary of sub-images. </a:t>
          </a:r>
          <a:endParaRPr lang="en-US" sz="12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9542202" y="1093794"/>
        <a:ext cx="1490640" cy="12355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611CB-61E6-4514-B46F-E71EB4DA36A3}">
      <dsp:nvSpPr>
        <dsp:cNvPr id="0" name=""/>
        <dsp:cNvSpPr/>
      </dsp:nvSpPr>
      <dsp:spPr>
        <a:xfrm>
          <a:off x="9693" y="838547"/>
          <a:ext cx="2897428" cy="173845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Creating a </a:t>
          </a:r>
          <a:r>
            <a:rPr lang="en-US" sz="1600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difference image 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(d), computed by finding the difference between the smoothed version of the image and itself.</a:t>
          </a:r>
        </a:p>
      </dsp:txBody>
      <dsp:txXfrm>
        <a:off x="60611" y="889465"/>
        <a:ext cx="2795592" cy="1636621"/>
      </dsp:txXfrm>
    </dsp:sp>
    <dsp:sp modelId="{08C6D378-2700-4B79-A2F4-70ECBB7C7495}">
      <dsp:nvSpPr>
        <dsp:cNvPr id="0" name=""/>
        <dsp:cNvSpPr/>
      </dsp:nvSpPr>
      <dsp:spPr>
        <a:xfrm>
          <a:off x="3196865" y="1348494"/>
          <a:ext cx="614254" cy="7185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196865" y="1492206"/>
        <a:ext cx="429978" cy="431138"/>
      </dsp:txXfrm>
    </dsp:sp>
    <dsp:sp modelId="{A6E228D1-6048-4AAF-98DE-F8D3D70FF496}">
      <dsp:nvSpPr>
        <dsp:cNvPr id="0" name=""/>
        <dsp:cNvSpPr/>
      </dsp:nvSpPr>
      <dsp:spPr>
        <a:xfrm>
          <a:off x="4066093" y="838547"/>
          <a:ext cx="2897428" cy="173845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48840"/>
            <a:satOff val="3500"/>
            <a:lumOff val="8801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The difference image is then used to compute the </a:t>
          </a:r>
          <a:r>
            <a:rPr lang="en-US" sz="1600" kern="12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standard deviation 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image after applying a Gaussian smoothing.</a:t>
          </a:r>
        </a:p>
      </dsp:txBody>
      <dsp:txXfrm>
        <a:off x="4117011" y="889465"/>
        <a:ext cx="2795592" cy="1636621"/>
      </dsp:txXfrm>
    </dsp:sp>
    <dsp:sp modelId="{184C1D9F-7D79-4269-8741-D5A935FBCBA8}">
      <dsp:nvSpPr>
        <dsp:cNvPr id="0" name=""/>
        <dsp:cNvSpPr/>
      </dsp:nvSpPr>
      <dsp:spPr>
        <a:xfrm>
          <a:off x="7253265" y="1348494"/>
          <a:ext cx="614254" cy="7185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97654"/>
            <a:satOff val="2133"/>
            <a:lumOff val="1413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253265" y="1492206"/>
        <a:ext cx="429978" cy="431138"/>
      </dsp:txXfrm>
    </dsp:sp>
    <dsp:sp modelId="{0F8BF910-8E3A-41EF-8EB0-6F4F85B8F01B}">
      <dsp:nvSpPr>
        <dsp:cNvPr id="0" name=""/>
        <dsp:cNvSpPr/>
      </dsp:nvSpPr>
      <dsp:spPr>
        <a:xfrm>
          <a:off x="8122493" y="838547"/>
          <a:ext cx="2897428" cy="1738457"/>
        </a:xfrm>
        <a:prstGeom prst="roundRect">
          <a:avLst>
            <a:gd name="adj" fmla="val 10000"/>
          </a:avLst>
        </a:prstGeom>
        <a:solidFill>
          <a:schemeClr val="accent1">
            <a:shade val="80000"/>
            <a:hueOff val="97679"/>
            <a:satOff val="7001"/>
            <a:lumOff val="17603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The final image </a:t>
          </a:r>
          <a:r>
            <a:rPr lang="en-US" sz="1600" b="1" i="1" kern="12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I</a:t>
          </a:r>
          <a:r>
            <a:rPr lang="en-US" sz="1600" b="1" i="1" kern="1200" baseline="-25000" dirty="0" err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out</a:t>
          </a:r>
          <a:r>
            <a:rPr lang="en-US" sz="1600" kern="120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  <a:ea typeface="+mn-ea"/>
              <a:cs typeface="+mn-cs"/>
            </a:rPr>
            <a:t> is created by dividing the difference image by the maximum between the local mean of the standard deviation image and the standard deviation image.</a:t>
          </a:r>
        </a:p>
      </dsp:txBody>
      <dsp:txXfrm>
        <a:off x="8173411" y="889465"/>
        <a:ext cx="2795592" cy="163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61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4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0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7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2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0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1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651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3.wdp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6.wdp"/><Relationship Id="rId4" Type="http://schemas.openxmlformats.org/officeDocument/2006/relationships/image" Target="../media/image18.png"/><Relationship Id="rId9" Type="http://schemas.microsoft.com/office/2007/relationships/hdphoto" Target="../media/hdphoto18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0.wdp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29.wdp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3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83C2-DB77-4F08-8E4F-B9DAB3862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2E23A-A94E-48F0-8B1D-1AC09A467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296" y="3133839"/>
            <a:ext cx="10993546" cy="3293594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Chapter6: Affine Transformation</a:t>
            </a:r>
          </a:p>
          <a:p>
            <a:pPr algn="ctr"/>
            <a:endParaRPr lang="en-US" sz="2400" cap="none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Mohammad Javad Parseh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Jahrom University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Computer Engineering and Information Technology</a:t>
            </a:r>
          </a:p>
          <a:p>
            <a:pPr algn="ctr"/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October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37859-89E8-4C02-882C-CEC395F53B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1" y="512237"/>
            <a:ext cx="1250958" cy="1250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74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66E6-DDE9-4F91-9D4D-D310DD1A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C7AB37F-2383-4BFF-AC28-A692D2178697}"/>
              </a:ext>
            </a:extLst>
          </p:cNvPr>
          <p:cNvGrpSpPr/>
          <p:nvPr/>
        </p:nvGrpSpPr>
        <p:grpSpPr>
          <a:xfrm>
            <a:off x="2770092" y="2170370"/>
            <a:ext cx="6651815" cy="4210661"/>
            <a:chOff x="3146609" y="2143476"/>
            <a:chExt cx="7279342" cy="46078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F57D9CE-20EB-49AA-A695-A4E944C4A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6610" y="2143476"/>
              <a:ext cx="7279341" cy="148154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7EE9D65-0FD1-4D35-B908-4D1E74780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46609" y="3625017"/>
              <a:ext cx="7279341" cy="312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0063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E5F5-6868-4A22-A4A4-D121FB5F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BBF44-F995-4B5C-89A8-17D48BDBB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670" y="2524784"/>
            <a:ext cx="8722659" cy="363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Scaling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Scaling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a process of changing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distance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(compression or elongation) between points in one or more axes. This change in distance causes the object in the image to appear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larger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smaller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than the original input.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scaling factor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may be different across different axes. The transformation matrix for scaling is defined as: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341C02-175A-4566-8E0B-F1726ECD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9223" y="4581151"/>
            <a:ext cx="3233554" cy="174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Scaling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9CD6F3-8511-421D-9F52-91CD164C3F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6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the value of </a:t>
            </a:r>
            <a:r>
              <a:rPr lang="en-US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k</a:t>
            </a:r>
            <a:r>
              <a:rPr lang="en-US" sz="2400" i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k</a:t>
            </a:r>
            <a:r>
              <a:rPr lang="en-US" sz="2400" i="1" baseline="-25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less than 1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then the objects in the image will appear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smaller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,and missing pixel values will be filled with 0 or based on the value of the warp parameter.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the value of </a:t>
            </a:r>
            <a:r>
              <a:rPr lang="en-US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k</a:t>
            </a:r>
            <a:r>
              <a:rPr lang="en-US" sz="2400" i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k</a:t>
            </a:r>
            <a:r>
              <a:rPr lang="en-US" sz="2400" i="1" baseline="-25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greater than 1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then the objects in the image will appear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larger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the value of </a:t>
            </a:r>
            <a:r>
              <a:rPr lang="en-US" sz="2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k</a:t>
            </a:r>
            <a:r>
              <a:rPr lang="en-US" sz="2400" i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k</a:t>
            </a:r>
            <a:r>
              <a:rPr lang="en-US" sz="2400" i="1" baseline="-250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y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equal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image is compressed or elongated by the same amount along both axes.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880876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897E-DADF-47DE-8FD0-31709C0DE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Scaling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4AB82F-4756-4FAD-80A8-5C8673749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we consider a pixel coordinate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(x, y, 1)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perform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dot product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with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scaling matrix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we will obtain the pixel coordinate for the scaled matrix.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7AE154-E8BE-4355-87BD-35275D020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5197" y="3429000"/>
            <a:ext cx="6101603" cy="27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E763-C312-4C90-988F-80B1E9925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Scaling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107721-D0A7-4BF6-8397-07BCC8AE2EEB}"/>
              </a:ext>
            </a:extLst>
          </p:cNvPr>
          <p:cNvGrpSpPr/>
          <p:nvPr/>
        </p:nvGrpSpPr>
        <p:grpSpPr>
          <a:xfrm>
            <a:off x="2779059" y="1944392"/>
            <a:ext cx="6633882" cy="4743278"/>
            <a:chOff x="2913529" y="2148264"/>
            <a:chExt cx="6786282" cy="47120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28134C-D78C-4603-903C-03F4C3BAA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13529" y="2148264"/>
              <a:ext cx="6786282" cy="1066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445A4C-0FBE-4291-B646-CF65DAA4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13529" y="3214752"/>
              <a:ext cx="6786282" cy="364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004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E5773-6886-476E-8B7F-6BF9BF79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Scaling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CD7BA6-21C2-4DCF-BDC4-1D951BFA4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0374" y="2559918"/>
            <a:ext cx="8531251" cy="35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02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Histogram Equalization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971F933-954B-48E4-B1A0-5969237CAA66}"/>
              </a:ext>
            </a:extLst>
          </p:cNvPr>
          <p:cNvGrpSpPr/>
          <p:nvPr/>
        </p:nvGrpSpPr>
        <p:grpSpPr>
          <a:xfrm>
            <a:off x="1651547" y="2013362"/>
            <a:ext cx="8888905" cy="4512032"/>
            <a:chOff x="2304401" y="2013362"/>
            <a:chExt cx="8888905" cy="45120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94C734-4FE3-4362-BC99-24693B693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15020" y="3501504"/>
              <a:ext cx="3587836" cy="258183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0C457EB-02AC-4ED1-A5EB-4F88BE291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04401" y="6083339"/>
              <a:ext cx="3609073" cy="43400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22A6206-8771-4D29-81D1-BF25B65A8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95999" y="2013362"/>
              <a:ext cx="5097307" cy="40699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FE19853-B546-4AD9-BF42-1C58B7A9D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185678" y="6069105"/>
              <a:ext cx="5007628" cy="4562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4666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Histogram Equalization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0FFD20D-2C9A-48B7-A33C-521F09C708F4}"/>
              </a:ext>
            </a:extLst>
          </p:cNvPr>
          <p:cNvGrpSpPr/>
          <p:nvPr/>
        </p:nvGrpSpPr>
        <p:grpSpPr>
          <a:xfrm>
            <a:off x="4334672" y="1943101"/>
            <a:ext cx="3522655" cy="4681817"/>
            <a:chOff x="4467095" y="1817595"/>
            <a:chExt cx="3657558" cy="48611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6F39174-CDE1-4D9E-82AC-B693E5DE8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7095" y="2196353"/>
              <a:ext cx="3657558" cy="448235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1894EC-C478-443F-B8AB-B5E7A7B76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67095" y="1817595"/>
              <a:ext cx="3657558" cy="3787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889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Histogram Equalization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474B0AE-4DF1-43B9-9BA8-15C4C625CA50}"/>
              </a:ext>
            </a:extLst>
          </p:cNvPr>
          <p:cNvGrpSpPr/>
          <p:nvPr/>
        </p:nvGrpSpPr>
        <p:grpSpPr>
          <a:xfrm>
            <a:off x="283222" y="2728968"/>
            <a:ext cx="11625555" cy="2829150"/>
            <a:chOff x="581192" y="1715956"/>
            <a:chExt cx="9709988" cy="23629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B49785-434B-429E-A548-EBC9CF25E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52762"/>
            <a:stretch/>
          </p:blipFill>
          <p:spPr>
            <a:xfrm>
              <a:off x="581192" y="1715956"/>
              <a:ext cx="4844148" cy="236298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A75F182-90D2-47A7-92E9-809DBB776A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52973"/>
            <a:stretch/>
          </p:blipFill>
          <p:spPr>
            <a:xfrm>
              <a:off x="5425340" y="1715956"/>
              <a:ext cx="4865840" cy="2362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5020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6E6A-336E-405A-A95E-8FA3FD02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9F41F-4364-4D04-9319-4F085473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affine transformation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geometric transformation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that preserves points, lines and planes. It satisfies the following conditions: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Collinearity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: Points which lie on a line before the transformation continue to lie on the line after the transformation.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Parallelism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: Parallel lines will continue to be parallel after the transformation.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Convexity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: A convex set will continue to be convex after the transformation.</a:t>
            </a:r>
          </a:p>
          <a:p>
            <a:pPr marL="781200" lvl="1" indent="-457200" algn="just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Ratios of parallel line segments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: The ratio of the length of parallel line segments will continue to be the same after transformation.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this chapter, we will discuss the common affine transformation such as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translation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rotation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scaling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2841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Limited Adaptive Histogram Equalization (CLAHE)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4AB5087-4300-4726-B2A9-AC7A6F920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Instead of using the histogram of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whole image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in Contrast Limited Adaptive Histogram Equalization, the image is divided into small regions and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 of each region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computed.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91653E9-5D0A-4A21-B944-D15C98A17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5095194"/>
              </p:ext>
            </p:extLst>
          </p:nvPr>
        </p:nvGraphicFramePr>
        <p:xfrm>
          <a:off x="581192" y="3213928"/>
          <a:ext cx="11099820" cy="3423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8639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Limited Adaptive Histogram Equalization (CLAHE)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7A2A8C-FB72-42F4-B13F-CECABF3CE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1905" y="2707340"/>
            <a:ext cx="5128189" cy="31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49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Limited Adaptive Histogram Equalization (CLAHE)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B6FA88-09AE-43E0-B460-478F746B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1529" y="2615836"/>
            <a:ext cx="7888941" cy="38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3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Stretching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79540-8CD8-4456-A679-62D386014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Contrast stretching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used to increase the pixel value range by rescaling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pixel values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in the input image.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Contrast stretching is similar in idea to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histogram equalization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except that the pixel intensities are rescaled using the pixel values instead of probabilities and CDF.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contrast stretching transformation, 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t(</a:t>
            </a:r>
            <a:r>
              <a:rPr lang="en-US" sz="24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i,j</a:t>
            </a:r>
            <a:r>
              <a:rPr lang="en-US" sz="24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given by the following equation: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I(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i,j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and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b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the pixel intensity at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i,j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minimum pixel value and the maximum pixel value in the input image respectively.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E8EA6A-515E-4EDD-BDDA-E17ED971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6762" y="4205007"/>
            <a:ext cx="3038475" cy="8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296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Stretching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EE5AAD-E804-4ABD-96E1-766028ED3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3639" y="2043953"/>
            <a:ext cx="5564721" cy="444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57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Stretching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9BDA1C-799A-4521-97A9-C4984F419C52}"/>
              </a:ext>
            </a:extLst>
          </p:cNvPr>
          <p:cNvGrpSpPr/>
          <p:nvPr/>
        </p:nvGrpSpPr>
        <p:grpSpPr>
          <a:xfrm>
            <a:off x="756761" y="2271152"/>
            <a:ext cx="10678478" cy="3893264"/>
            <a:chOff x="756761" y="2271152"/>
            <a:chExt cx="10678478" cy="389326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DCA99C5-068F-4F4B-8A9D-67B933BD7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06709" y="2271152"/>
              <a:ext cx="8178582" cy="349315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EF5083-CDA8-4310-8AA9-F728DBE602F1}"/>
                </a:ext>
              </a:extLst>
            </p:cNvPr>
            <p:cNvSpPr txBox="1"/>
            <p:nvPr/>
          </p:nvSpPr>
          <p:spPr>
            <a:xfrm>
              <a:off x="756761" y="5764306"/>
              <a:ext cx="106784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An example of contrast stretching where the pixel value range is significantly different from [0</a:t>
              </a:r>
              <a:r>
                <a:rPr lang="en-US" sz="20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</a:t>
              </a:r>
              <a:r>
                <a:rPr lang="en-US" sz="20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255].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436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Contrast Stretching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C10DFE-332E-4606-B307-1F6A7F6E26B2}"/>
              </a:ext>
            </a:extLst>
          </p:cNvPr>
          <p:cNvGrpSpPr/>
          <p:nvPr/>
        </p:nvGrpSpPr>
        <p:grpSpPr>
          <a:xfrm>
            <a:off x="581192" y="2616574"/>
            <a:ext cx="11029616" cy="3547842"/>
            <a:chOff x="581192" y="2616574"/>
            <a:chExt cx="11029616" cy="354784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EF5083-CDA8-4310-8AA9-F728DBE602F1}"/>
                </a:ext>
              </a:extLst>
            </p:cNvPr>
            <p:cNvSpPr txBox="1"/>
            <p:nvPr/>
          </p:nvSpPr>
          <p:spPr>
            <a:xfrm>
              <a:off x="581192" y="5764306"/>
              <a:ext cx="110296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An example of contrast stretching where the input pixel value range is same as [0,255].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71F464-DC65-4D2E-9B23-2FA2BB590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4431" y="2616574"/>
              <a:ext cx="7923137" cy="31477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725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Sigmoid Correction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9508F7-393B-4900-8B2D-FC1141771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sigmoid function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defined as:</a:t>
            </a: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D9EF65-11D9-41CD-8D76-3013C7FEE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0219" y="3506600"/>
            <a:ext cx="4491559" cy="296913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3BB70FA-F83F-425E-98AA-686B806F7734}"/>
              </a:ext>
            </a:extLst>
          </p:cNvPr>
          <p:cNvGrpSpPr/>
          <p:nvPr/>
        </p:nvGrpSpPr>
        <p:grpSpPr>
          <a:xfrm>
            <a:off x="2172619" y="2516973"/>
            <a:ext cx="7846757" cy="912027"/>
            <a:chOff x="2139903" y="2521334"/>
            <a:chExt cx="7846757" cy="9120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2A0A882-AAAE-4B5D-8917-05EA5B5F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39903" y="2521334"/>
              <a:ext cx="2587158" cy="90766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5670B91-ED1B-4FE1-B75F-1D56CD2C0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22515" y="2521334"/>
              <a:ext cx="4864145" cy="91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91342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Sigmoid Correction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19186EF-52C6-4126-9A0F-795248620B9E}"/>
              </a:ext>
            </a:extLst>
          </p:cNvPr>
          <p:cNvGrpSpPr/>
          <p:nvPr/>
        </p:nvGrpSpPr>
        <p:grpSpPr>
          <a:xfrm>
            <a:off x="2761129" y="2629344"/>
            <a:ext cx="6669742" cy="3094642"/>
            <a:chOff x="2662517" y="2019744"/>
            <a:chExt cx="6866965" cy="31861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78EFDB-9015-4CE4-8109-7F2DA7FA7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2517" y="2019744"/>
              <a:ext cx="6866965" cy="177935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D575602-2A5D-47A6-B50B-3EA3FF173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662517" y="3799102"/>
              <a:ext cx="6866965" cy="1406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4883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Sigmoid Correction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2F7835-C9F7-49DF-A958-A5796FD00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4155" y="2677875"/>
            <a:ext cx="9103689" cy="347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090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9360-EBDD-4BF9-A7CC-25D26B69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Affine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28EE-8634-4F57-9F51-80E979C8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08784" cy="3678303"/>
          </a:xfrm>
        </p:spPr>
        <p:txBody>
          <a:bodyPr/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affine transformation is applied as follows:</a:t>
            </a:r>
          </a:p>
          <a:p>
            <a:pPr lvl="1"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Consider every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pixel coordinate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in the image.</a:t>
            </a:r>
          </a:p>
          <a:p>
            <a:pPr lvl="1"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Calculate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dot product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the pixel coordinate with a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transformation matrix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lvl="1"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Determine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pixel value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the transformed image using the pixel coordinate calculated from the previous step.</a:t>
            </a:r>
          </a:p>
          <a:p>
            <a:pPr marL="324000" lvl="1" indent="0" algn="just">
              <a:buNone/>
            </a:pPr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324000" lvl="1" indent="0" algn="just">
              <a:buNone/>
            </a:pPr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324000" lvl="1" indent="0" algn="just">
              <a:buNone/>
            </a:pPr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41325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Local Contrast Normalization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F86CB9-294B-4B0D-A9F6-7B6539C89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Local Contrast Normalization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method demonstrates that enhancing the pixel value at a certain location depends only on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its neighboring pixels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not the ones farther away from it. The method works by setting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local mean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a pixel to zero and its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standard deviation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to 1 based on the pixels in the neighborhood.</a:t>
            </a:r>
          </a:p>
          <a:p>
            <a:pPr algn="just"/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method works by setting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local mean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a pixel 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zero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its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standard deviation 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to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1</a:t>
            </a:r>
            <a:r>
              <a:rPr 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based on the pixels in the neighborhood.</a:t>
            </a: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2614012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Local Contrast Normalization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8694C7-67C0-4D4A-A0AA-CEC74764EF3F}"/>
              </a:ext>
            </a:extLst>
          </p:cNvPr>
          <p:cNvGrpSpPr/>
          <p:nvPr/>
        </p:nvGrpSpPr>
        <p:grpSpPr>
          <a:xfrm>
            <a:off x="581192" y="1972237"/>
            <a:ext cx="11298555" cy="3636358"/>
            <a:chOff x="581192" y="2590802"/>
            <a:chExt cx="11298555" cy="3636358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17982ADD-53E6-4BC0-AB27-24F1D1D22D4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2764930"/>
                </p:ext>
              </p:extLst>
            </p:nvPr>
          </p:nvGraphicFramePr>
          <p:xfrm>
            <a:off x="581192" y="2590802"/>
            <a:ext cx="11029616" cy="34155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155630D-1144-4CD9-A795-B87BC50E6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0131" y="5320819"/>
              <a:ext cx="2357717" cy="8350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52299A1-6F5A-4570-BFCC-9C85E8E65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7141" y="5317910"/>
              <a:ext cx="2357717" cy="83793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539F8-2F0C-4840-9F1A-1AB54F08C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51053" y="5246594"/>
              <a:ext cx="3228694" cy="980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6133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Local Contrast Normalization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9B0AA4-55CD-4F9F-A6F0-84BF769B4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4433" y="2024197"/>
            <a:ext cx="6923133" cy="41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7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Translation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process of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shifting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image along the various axes (x-, y- and z-axis).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a 2D image, we can perform translation along one or both axes independently.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transformation matrix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translation is defined as: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B5648-05A3-45C0-832D-2A514CC52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4039" y="4387488"/>
            <a:ext cx="3123919" cy="19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2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4CB-49D1-49A6-87F6-03449331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89A3-EB89-42D2-8362-624B4DA2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029615" cy="367830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we consider a pixel coordinate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(x, y, 1)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perform the dot product with the translation matrix, we will obtain the pixel coordinate of the transformed matrix.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Thus every pixel in the transformed image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offset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by </a:t>
            </a:r>
            <a:r>
              <a:rPr lang="en-US" sz="24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</a:t>
            </a:r>
            <a:r>
              <a:rPr lang="en-US" sz="2400" i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</a:t>
            </a:r>
            <a:r>
              <a:rPr lang="en-US" sz="2400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along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y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respectively. The value of </a:t>
            </a:r>
            <a:r>
              <a:rPr lang="en-US" sz="24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</a:t>
            </a:r>
            <a:r>
              <a:rPr lang="en-US" sz="2400" i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</a:t>
            </a:r>
            <a:r>
              <a:rPr lang="en-US" sz="2400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may be positive or negative.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52AC7-7049-4A25-A81D-9FD496B5D5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8769" b="5780"/>
          <a:stretch/>
        </p:blipFill>
        <p:spPr>
          <a:xfrm>
            <a:off x="3563050" y="2921471"/>
            <a:ext cx="5065900" cy="208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544F-EEDB-4082-A5C5-C7C128EB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AC161-127D-494B-ADB1-DD1ADE3FB45B}"/>
              </a:ext>
            </a:extLst>
          </p:cNvPr>
          <p:cNvGrpSpPr/>
          <p:nvPr/>
        </p:nvGrpSpPr>
        <p:grpSpPr>
          <a:xfrm>
            <a:off x="3150718" y="2250143"/>
            <a:ext cx="5890564" cy="4104101"/>
            <a:chOff x="3150718" y="2008095"/>
            <a:chExt cx="5890564" cy="41041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536251-5F3F-4887-B691-8EE86EA2D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50718" y="2008095"/>
              <a:ext cx="5890564" cy="350364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B5144C-45F9-47FA-863E-56C0AED4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50718" y="5511744"/>
              <a:ext cx="5890564" cy="600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692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E5F5-6868-4A22-A4A4-D121FB5F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Translation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C648CE-59EA-46CC-9A02-F11E040DE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74038" y="2430245"/>
            <a:ext cx="8643924" cy="372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4EDE-C52A-4C44-AF1D-AE041AEC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02CEFE-EEE9-4BA3-B2EC-04B00E5FEABC}"/>
              </a:ext>
            </a:extLst>
          </p:cNvPr>
          <p:cNvSpPr txBox="1">
            <a:spLocks/>
          </p:cNvSpPr>
          <p:nvPr/>
        </p:nvSpPr>
        <p:spPr>
          <a:xfrm>
            <a:off x="733592" y="2332896"/>
            <a:ext cx="10877216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Rotation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process of changing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radial orientation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an image along the various axes with respect to a fixed point.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transformation matrix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a counter-clockwise rotation is defined as: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CAA31-BA22-4D6B-966D-6508064F5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66054" y="4135195"/>
            <a:ext cx="4212291" cy="187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01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1575-30B2-418E-99FF-893F5756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Rotation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A9182-501C-4FCC-A093-947A1F33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we consider a pixel coordinate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(x, y, 1)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perform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dot product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with the rotation matrix, we will obtain the pixel coordinate for the rotated matrix.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AE18F5-88CA-49D9-9349-451C65C36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0286" y="3424795"/>
            <a:ext cx="7591425" cy="289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8524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10848</TotalTime>
  <Words>1073</Words>
  <Application>Microsoft Office PowerPoint</Application>
  <PresentationFormat>Widescreen</PresentationFormat>
  <Paragraphs>108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CMR10</vt:lpstr>
      <vt:lpstr>Consolas</vt:lpstr>
      <vt:lpstr>Gill Sans MT</vt:lpstr>
      <vt:lpstr>Times New Roman</vt:lpstr>
      <vt:lpstr>Wingdings 2</vt:lpstr>
      <vt:lpstr>Dividend</vt:lpstr>
      <vt:lpstr>Digital Image Processing</vt:lpstr>
      <vt:lpstr>Introduction</vt:lpstr>
      <vt:lpstr>Affine Transformation</vt:lpstr>
      <vt:lpstr>Translation</vt:lpstr>
      <vt:lpstr>Translation (cont.)</vt:lpstr>
      <vt:lpstr>Translation (cont.)</vt:lpstr>
      <vt:lpstr>Translation (cont.)</vt:lpstr>
      <vt:lpstr>Rotation</vt:lpstr>
      <vt:lpstr>Rotation (cont.)</vt:lpstr>
      <vt:lpstr>Rotation (cont.)</vt:lpstr>
      <vt:lpstr>Rotation (cont.)</vt:lpstr>
      <vt:lpstr>Scaling</vt:lpstr>
      <vt:lpstr>Scaling (cont.) </vt:lpstr>
      <vt:lpstr>Scaling (cont.) </vt:lpstr>
      <vt:lpstr>Scaling (cont.) </vt:lpstr>
      <vt:lpstr>Scaling (cont.) </vt:lpstr>
      <vt:lpstr>Histogram Equalization (cont.)</vt:lpstr>
      <vt:lpstr>Histogram Equalization (cont.)</vt:lpstr>
      <vt:lpstr>Histogram Equalization (cont.)</vt:lpstr>
      <vt:lpstr>Contrast Limited Adaptive Histogram Equalization (CLAHE)</vt:lpstr>
      <vt:lpstr>Contrast Limited Adaptive Histogram Equalization (CLAHE)</vt:lpstr>
      <vt:lpstr>Contrast Limited Adaptive Histogram Equalization (CLAHE)</vt:lpstr>
      <vt:lpstr>Contrast Stretching</vt:lpstr>
      <vt:lpstr>Contrast Stretching (cont.) </vt:lpstr>
      <vt:lpstr>Contrast Stretching (cont.) </vt:lpstr>
      <vt:lpstr>Contrast Stretching (cont.) </vt:lpstr>
      <vt:lpstr>Sigmoid Correction</vt:lpstr>
      <vt:lpstr>Sigmoid Correction (cont.) </vt:lpstr>
      <vt:lpstr>Sigmoid Correction (cont.) </vt:lpstr>
      <vt:lpstr>Local Contrast Normalization</vt:lpstr>
      <vt:lpstr>Local Contrast Normalization (cont.) </vt:lpstr>
      <vt:lpstr>Local Contrast Normalization (cont.)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Mohammad Javad Parseh</dc:creator>
  <cp:lastModifiedBy>Mohammad Javad Parseh</cp:lastModifiedBy>
  <cp:revision>291</cp:revision>
  <dcterms:created xsi:type="dcterms:W3CDTF">2024-09-27T23:09:34Z</dcterms:created>
  <dcterms:modified xsi:type="dcterms:W3CDTF">2024-11-15T20:48:46Z</dcterms:modified>
</cp:coreProperties>
</file>